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1"/>
  </p:notesMasterIdLst>
  <p:sldIdLst>
    <p:sldId id="256" r:id="rId2"/>
    <p:sldId id="258" r:id="rId3"/>
    <p:sldId id="303" r:id="rId4"/>
    <p:sldId id="259" r:id="rId5"/>
    <p:sldId id="299" r:id="rId6"/>
    <p:sldId id="285" r:id="rId7"/>
    <p:sldId id="286" r:id="rId8"/>
    <p:sldId id="263" r:id="rId9"/>
    <p:sldId id="289" r:id="rId10"/>
    <p:sldId id="288" r:id="rId11"/>
    <p:sldId id="287" r:id="rId12"/>
    <p:sldId id="294" r:id="rId13"/>
    <p:sldId id="293" r:id="rId14"/>
    <p:sldId id="304" r:id="rId15"/>
    <p:sldId id="305" r:id="rId16"/>
    <p:sldId id="306" r:id="rId17"/>
    <p:sldId id="302" r:id="rId18"/>
    <p:sldId id="291" r:id="rId19"/>
    <p:sldId id="292" r:id="rId20"/>
  </p:sldIdLst>
  <p:sldSz cx="9144000" cy="5143500" type="screen16x9"/>
  <p:notesSz cx="6858000" cy="9144000"/>
  <p:embeddedFontLst>
    <p:embeddedFont>
      <p:font typeface="Muli" panose="020B0604020202020204" charset="0"/>
      <p:regular r:id="rId22"/>
      <p:bold r:id="rId23"/>
      <p:italic r:id="rId24"/>
      <p:boldItalic r:id="rId25"/>
    </p:embeddedFont>
    <p:embeddedFont>
      <p:font typeface="Nixie One" panose="020B0604020202020204" charset="0"/>
      <p:regular r:id="rId26"/>
    </p:embeddedFont>
    <p:embeddedFont>
      <p:font typeface="Helvetica Neue" panose="020B0604020202020204" charset="0"/>
      <p:regular r:id="rId27"/>
      <p:bold r:id="rId28"/>
      <p:italic r:id="rId29"/>
      <p:boldItalic r:id="rId30"/>
    </p:embeddedFont>
    <p:embeddedFont>
      <p:font typeface="Georgia" panose="02040502050405020303" pitchFamily="18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0ACD06-4391-4B18-9D68-28232D5DE827}">
  <a:tblStyle styleId="{900ACD06-4391-4B18-9D68-28232D5DE8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 snapToObjects="1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946950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78694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8157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90612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7115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72745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519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7595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8508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5441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7310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2185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2523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1070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4902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11;p2"/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8" name="Google Shape;18;p2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3253021" y="113273"/>
            <a:ext cx="225085" cy="38996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2" name="Google Shape;22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1" name="Google Shape;31;p2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1" name="Google Shape;41;p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3429208" y="3904791"/>
            <a:ext cx="377839" cy="34368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rot="10800000" flipH="1">
            <a:off x="-94969" y="303826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3"/>
          <p:cNvSpPr/>
          <p:nvPr/>
        </p:nvSpPr>
        <p:spPr>
          <a:xfrm rot="5400000">
            <a:off x="559400" y="1538825"/>
            <a:ext cx="1788000" cy="2064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3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"/>
          <p:cNvSpPr/>
          <p:nvPr/>
        </p:nvSpPr>
        <p:spPr>
          <a:xfrm rot="10800000" flipH="1">
            <a:off x="66674" y="31354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rot="10800000" flipH="1">
            <a:off x="828675" y="35165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 rot="10800000" flipH="1">
            <a:off x="761999" y="8779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10800000" flipH="1">
            <a:off x="793851" y="4692801"/>
            <a:ext cx="517500" cy="4479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58" name="Google Shape;58;p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393600" y="334662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2" name="Google Shape;62;p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71" name="Google Shape;71;p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3"/>
          <p:cNvSpPr/>
          <p:nvPr/>
        </p:nvSpPr>
        <p:spPr>
          <a:xfrm rot="10800000" flipH="1">
            <a:off x="733424" y="39360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rot="10800000" flipH="1">
            <a:off x="738525" y="1008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/>
          <p:nvPr/>
        </p:nvSpPr>
        <p:spPr>
          <a:xfrm rot="10800000" flipH="1">
            <a:off x="-291325" y="4148475"/>
            <a:ext cx="1182300" cy="1023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rot="10800000" flipH="1">
            <a:off x="420725" y="-652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1019338" y="416705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81" name="Google Shape;81;p3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>
            <a:off x="47199" y="4430470"/>
            <a:ext cx="505231" cy="459562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5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5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4" name="Google Shape;134;p5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5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5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5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3" name="Google Shape;143;p5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5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8" name="Google Shape;148;p5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5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5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6" name="Google Shape;156;p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5" name="Google Shape;165;p5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6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6"/>
          <p:cNvSpPr txBox="1">
            <a:spLocks noGrp="1"/>
          </p:cNvSpPr>
          <p:nvPr>
            <p:ph type="body" idx="1"/>
          </p:nvPr>
        </p:nvSpPr>
        <p:spPr>
          <a:xfrm>
            <a:off x="1734000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5" name="Google Shape;175;p6"/>
          <p:cNvSpPr txBox="1">
            <a:spLocks noGrp="1"/>
          </p:cNvSpPr>
          <p:nvPr>
            <p:ph type="body" idx="2"/>
          </p:nvPr>
        </p:nvSpPr>
        <p:spPr>
          <a:xfrm>
            <a:off x="4562088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6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6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6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6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" name="Google Shape;180;p6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81" name="Google Shape;181;p6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6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6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85" name="Google Shape;185;p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6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94" name="Google Shape;194;p6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6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6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6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6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6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" name="Google Shape;203;p6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04" name="Google Shape;204;p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6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0"/>
          <p:cNvSpPr/>
          <p:nvPr/>
        </p:nvSpPr>
        <p:spPr>
          <a:xfrm rot="10800000" flipH="1">
            <a:off x="8218352" y="4121459"/>
            <a:ext cx="685200" cy="593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3" name="Google Shape;323;p10"/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4" name="Google Shape;324;p10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0"/>
          <p:cNvSpPr/>
          <p:nvPr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0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0"/>
          <p:cNvSpPr/>
          <p:nvPr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0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0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0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0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0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1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VOICE HOME AUTOMATION</a:t>
            </a:r>
            <a:endParaRPr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6"/>
          <p:cNvSpPr txBox="1">
            <a:spLocks noGrp="1"/>
          </p:cNvSpPr>
          <p:nvPr>
            <p:ph type="body" idx="1"/>
          </p:nvPr>
        </p:nvSpPr>
        <p:spPr>
          <a:xfrm>
            <a:off x="1805652" y="2843520"/>
            <a:ext cx="4944300" cy="20226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>
              <a:buNone/>
            </a:pPr>
            <a:r>
              <a:rPr lang="en-US" sz="1600" b="1" dirty="0"/>
              <a:t>IOS App</a:t>
            </a:r>
          </a:p>
          <a:p>
            <a:r>
              <a:rPr lang="en-US" dirty="0"/>
              <a:t>Uses I-OS Speech Recognition API to retrieve voice commands received</a:t>
            </a:r>
          </a:p>
          <a:p>
            <a:r>
              <a:rPr lang="en-US" dirty="0"/>
              <a:t>Interprets the text command received and Encodes it into machine recognizable (Sensor + Action) command</a:t>
            </a:r>
          </a:p>
          <a:p>
            <a:r>
              <a:rPr lang="en-US" dirty="0"/>
              <a:t>Sends the encoded data over Wireless channel</a:t>
            </a:r>
            <a:endParaRPr dirty="0"/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83C0463-C734-B149-93DF-465EC058E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8758" y="571366"/>
            <a:ext cx="3713259" cy="215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93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System Architecture</a:t>
            </a: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4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1490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7FBF34-C522-D742-B8F0-EBC3B532D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8600127-312C-1E46-BC2E-18E2AE86BB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98EEDC1-F7D2-924C-B2C2-81CDB4A1C4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418" y="1200726"/>
            <a:ext cx="5941951" cy="346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50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2173071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Programming Environment &amp; Software Library Tools</a:t>
            </a: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5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691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EB1C3A4-3137-B341-AD8D-FBC456703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4115" y="1089329"/>
            <a:ext cx="5732890" cy="3768918"/>
          </a:xfrm>
        </p:spPr>
        <p:txBody>
          <a:bodyPr/>
          <a:lstStyle/>
          <a:p>
            <a:pPr marL="139700" indent="0">
              <a:buNone/>
            </a:pPr>
            <a:r>
              <a:rPr lang="en-US" b="1" dirty="0"/>
              <a:t>Programming Environment</a:t>
            </a:r>
          </a:p>
          <a:p>
            <a:r>
              <a:rPr lang="en-US" b="1" dirty="0" err="1"/>
              <a:t>Geany</a:t>
            </a:r>
            <a:r>
              <a:rPr lang="en-US" b="1" dirty="0"/>
              <a:t> IDE</a:t>
            </a:r>
            <a:r>
              <a:rPr lang="en-US" dirty="0"/>
              <a:t> for Raspberry </a:t>
            </a:r>
            <a:r>
              <a:rPr lang="en-US" dirty="0" smtClean="0"/>
              <a:t>Pi</a:t>
            </a:r>
          </a:p>
          <a:p>
            <a:r>
              <a:rPr lang="en-US" b="1" dirty="0" smtClean="0"/>
              <a:t>Arduino IDE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err="1" smtClean="0"/>
              <a:t>NodeMCU</a:t>
            </a:r>
            <a:endParaRPr lang="en-US" dirty="0"/>
          </a:p>
          <a:p>
            <a:pPr marL="139700" indent="0">
              <a:buNone/>
            </a:pPr>
            <a:endParaRPr lang="en-US" b="1" dirty="0"/>
          </a:p>
          <a:p>
            <a:pPr marL="139700" indent="0">
              <a:buNone/>
            </a:pPr>
            <a:r>
              <a:rPr lang="en-US" b="1" dirty="0"/>
              <a:t>Programming Language</a:t>
            </a:r>
          </a:p>
          <a:p>
            <a:r>
              <a:rPr lang="en-US" b="1" dirty="0" smtClean="0"/>
              <a:t>C++ </a:t>
            </a:r>
            <a:r>
              <a:rPr lang="en-US" dirty="0"/>
              <a:t>for programming Raspberry Pi</a:t>
            </a:r>
          </a:p>
          <a:p>
            <a:r>
              <a:rPr lang="en-US" b="1" dirty="0" smtClean="0"/>
              <a:t>Swift </a:t>
            </a:r>
            <a:r>
              <a:rPr lang="en-US" dirty="0" smtClean="0"/>
              <a:t>for IOS Mobile App development</a:t>
            </a:r>
            <a:endParaRPr lang="en-US" dirty="0"/>
          </a:p>
          <a:p>
            <a:pPr marL="139700" indent="0">
              <a:buNone/>
            </a:pPr>
            <a:endParaRPr lang="en-US" b="1" dirty="0"/>
          </a:p>
          <a:p>
            <a:pPr marL="139700" indent="0">
              <a:buNone/>
            </a:pPr>
            <a:r>
              <a:rPr lang="en-US" b="1" dirty="0"/>
              <a:t>Software Library Tool</a:t>
            </a:r>
          </a:p>
          <a:p>
            <a:r>
              <a:rPr lang="en-US" b="1" dirty="0" err="1" smtClean="0"/>
              <a:t>NodeMCU</a:t>
            </a:r>
            <a:r>
              <a:rPr lang="en-US" b="1" dirty="0" smtClean="0"/>
              <a:t> – </a:t>
            </a:r>
            <a:r>
              <a:rPr lang="en-US" dirty="0" smtClean="0"/>
              <a:t>DHTSensor.lib</a:t>
            </a:r>
            <a:r>
              <a:rPr lang="en-US" dirty="0"/>
              <a:t>, </a:t>
            </a:r>
            <a:r>
              <a:rPr lang="en-US" dirty="0" smtClean="0"/>
              <a:t>Adafruit.lib</a:t>
            </a:r>
            <a:endParaRPr lang="en-US" dirty="0"/>
          </a:p>
          <a:p>
            <a:r>
              <a:rPr lang="en-US" b="1" dirty="0"/>
              <a:t>IOS Mobile App </a:t>
            </a:r>
            <a:r>
              <a:rPr lang="en-US" b="1" dirty="0" smtClean="0"/>
              <a:t>- </a:t>
            </a:r>
            <a:r>
              <a:rPr lang="en-US" dirty="0"/>
              <a:t>Speech</a:t>
            </a:r>
          </a:p>
          <a:p>
            <a:pPr marL="139700" indent="0">
              <a:buNone/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BE82EC7-D7F0-FA47-97ED-0B1B4015B2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00215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550319" y="1384952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Challenges</a:t>
            </a: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6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888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EB1C3A4-3137-B341-AD8D-FBC456703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4115" y="1089329"/>
            <a:ext cx="5732890" cy="3768918"/>
          </a:xfrm>
        </p:spPr>
        <p:txBody>
          <a:bodyPr/>
          <a:lstStyle/>
          <a:p>
            <a:pPr marL="139700" indent="0">
              <a:buNone/>
            </a:pPr>
            <a:endParaRPr lang="en-US" dirty="0"/>
          </a:p>
          <a:p>
            <a:r>
              <a:rPr lang="en-US" dirty="0"/>
              <a:t>Implementing Multi-client Single Server functionality on Raspberry-Pi was a challenging </a:t>
            </a:r>
            <a:r>
              <a:rPr lang="en-US" dirty="0" smtClean="0"/>
              <a:t>task</a:t>
            </a:r>
          </a:p>
          <a:p>
            <a:pPr marL="139700" indent="0">
              <a:buNone/>
            </a:pPr>
            <a:endParaRPr lang="en-US" dirty="0"/>
          </a:p>
          <a:p>
            <a:r>
              <a:rPr lang="en-US" dirty="0"/>
              <a:t>In the initial development phase, our system could only understand a specific set of keywords. We implemented interpretation logic in the code so that any English sentence could be translated into an appropriate command which system could understand </a:t>
            </a:r>
            <a:endParaRPr lang="en-US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BE82EC7-D7F0-FA47-97ED-0B1B4015B2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1857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278856" y="1735750"/>
            <a:ext cx="610314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  Scope </a:t>
            </a:r>
            <a:r>
              <a:rPr lang="en-US" dirty="0"/>
              <a:t>For Improvement</a:t>
            </a: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7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43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6"/>
          <p:cNvSpPr txBox="1">
            <a:spLocks noGrp="1"/>
          </p:cNvSpPr>
          <p:nvPr>
            <p:ph type="body" idx="1"/>
          </p:nvPr>
        </p:nvSpPr>
        <p:spPr>
          <a:xfrm>
            <a:off x="1645234" y="1054477"/>
            <a:ext cx="5646111" cy="37310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lang="en-US" b="1" u="sng" dirty="0" smtClean="0"/>
          </a:p>
          <a:p>
            <a:r>
              <a:rPr lang="en-US" dirty="0" smtClean="0"/>
              <a:t>In future, additional devices like Fan, Air conditioner etc. could be added to the syste</a:t>
            </a:r>
            <a:r>
              <a:rPr lang="en-US" dirty="0"/>
              <a:t>m</a:t>
            </a:r>
            <a:endParaRPr lang="en-US" dirty="0" smtClean="0"/>
          </a:p>
          <a:p>
            <a:pPr marL="139700" indent="0">
              <a:buNone/>
            </a:pPr>
            <a:endParaRPr lang="en-US" b="1" dirty="0" smtClean="0"/>
          </a:p>
          <a:p>
            <a:r>
              <a:rPr lang="en-US" dirty="0"/>
              <a:t>Currently, the Automation system is compatible with an iOS App. In future, we could develop an Android App/Website to make our system </a:t>
            </a:r>
            <a:r>
              <a:rPr lang="en-US" dirty="0" smtClean="0"/>
              <a:t>cross-platform</a:t>
            </a:r>
          </a:p>
          <a:p>
            <a:pPr marL="139700" indent="0">
              <a:buNone/>
            </a:pPr>
            <a:endParaRPr lang="en-US" dirty="0" smtClean="0"/>
          </a:p>
          <a:p>
            <a:r>
              <a:rPr lang="en-US" dirty="0"/>
              <a:t>This system could be further enhanced by displaying the devices onto a map so that they could be tracked through the mobile app</a:t>
            </a:r>
          </a:p>
          <a:p>
            <a:pPr marL="139700" indent="0">
              <a:buNone/>
            </a:pPr>
            <a:endParaRPr dirty="0"/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196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5"/>
          <p:cNvSpPr/>
          <p:nvPr/>
        </p:nvSpPr>
        <p:spPr>
          <a:xfrm rot="-5400000">
            <a:off x="1053600" y="533300"/>
            <a:ext cx="1855800" cy="2142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73" name="Google Shape;573;p35"/>
          <p:cNvSpPr txBox="1">
            <a:spLocks noGrp="1"/>
          </p:cNvSpPr>
          <p:nvPr>
            <p:ph type="ctrTitle" idx="4294967295"/>
          </p:nvPr>
        </p:nvSpPr>
        <p:spPr>
          <a:xfrm>
            <a:off x="3152775" y="1354750"/>
            <a:ext cx="456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Thanks!</a:t>
            </a:r>
            <a:endParaRPr sz="8000"/>
          </a:p>
        </p:txBody>
      </p:sp>
      <p:sp>
        <p:nvSpPr>
          <p:cNvPr id="574" name="Google Shape;574;p35"/>
          <p:cNvSpPr txBox="1">
            <a:spLocks noGrp="1"/>
          </p:cNvSpPr>
          <p:nvPr>
            <p:ph type="body" idx="4294967295"/>
          </p:nvPr>
        </p:nvSpPr>
        <p:spPr>
          <a:xfrm>
            <a:off x="3286468" y="2400250"/>
            <a:ext cx="45621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Any questions?</a:t>
            </a:r>
            <a:endParaRPr dirty="0"/>
          </a:p>
        </p:txBody>
      </p:sp>
      <p:sp>
        <p:nvSpPr>
          <p:cNvPr id="575" name="Google Shape;575;p35"/>
          <p:cNvSpPr/>
          <p:nvPr/>
        </p:nvSpPr>
        <p:spPr>
          <a:xfrm>
            <a:off x="1591719" y="1212580"/>
            <a:ext cx="779561" cy="77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350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"/>
          <p:cNvSpPr txBox="1">
            <a:spLocks noGrp="1"/>
          </p:cNvSpPr>
          <p:nvPr>
            <p:ph type="ctrTitle" idx="4294967295"/>
          </p:nvPr>
        </p:nvSpPr>
        <p:spPr>
          <a:xfrm>
            <a:off x="3152775" y="1354750"/>
            <a:ext cx="456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/>
              <a:t>Hello!</a:t>
            </a:r>
            <a:endParaRPr sz="12000"/>
          </a:p>
        </p:txBody>
      </p:sp>
      <p:sp>
        <p:nvSpPr>
          <p:cNvPr id="352" name="Google Shape;352;p13"/>
          <p:cNvSpPr txBox="1">
            <a:spLocks noGrp="1"/>
          </p:cNvSpPr>
          <p:nvPr>
            <p:ph type="body" idx="4294967295"/>
          </p:nvPr>
        </p:nvSpPr>
        <p:spPr>
          <a:xfrm>
            <a:off x="3286468" y="2400250"/>
            <a:ext cx="45621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b="1" dirty="0"/>
              <a:t>We are, </a:t>
            </a:r>
            <a:br>
              <a:rPr lang="en-US" sz="3600" b="1" dirty="0"/>
            </a:br>
            <a:r>
              <a:rPr lang="en-US" sz="3600" b="1" dirty="0"/>
              <a:t>Aakash &amp; Sudeep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here to present our take on voice controlled home automation system.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You can find us @achavan4 &amp; sgokarn1</a:t>
            </a:r>
            <a:br>
              <a:rPr lang="en-US" dirty="0"/>
            </a:br>
            <a:r>
              <a:rPr lang="en-US" dirty="0"/>
              <a:t>@</a:t>
            </a:r>
            <a:r>
              <a:rPr lang="en-US" dirty="0" err="1"/>
              <a:t>binghamton.edu</a:t>
            </a:r>
            <a:endParaRPr lang="en-US" dirty="0"/>
          </a:p>
        </p:txBody>
      </p:sp>
      <p:sp>
        <p:nvSpPr>
          <p:cNvPr id="354" name="Google Shape;354;p13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57438" y="364150"/>
            <a:ext cx="5638800" cy="793138"/>
          </a:xfrm>
        </p:spPr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Agenda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78881" y="1314450"/>
            <a:ext cx="5903119" cy="274141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Target problem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Components – Hardware/ Software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System Architecture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" sz="1800" dirty="0" smtClean="0"/>
              <a:t>Programming Env &amp; </a:t>
            </a:r>
            <a:r>
              <a:rPr lang="en" sz="1800" dirty="0"/>
              <a:t>Software Library </a:t>
            </a:r>
            <a:r>
              <a:rPr lang="en" sz="1800" dirty="0" smtClean="0"/>
              <a:t>Tools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 smtClean="0"/>
              <a:t>Challenges</a:t>
            </a:r>
            <a:endParaRPr lang="en" sz="1800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 smtClean="0"/>
              <a:t>Scope For Improvement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686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Target problem</a:t>
            </a: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1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EB1C3A4-3137-B341-AD8D-FBC456703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4115" y="1089329"/>
            <a:ext cx="5732890" cy="3768918"/>
          </a:xfrm>
        </p:spPr>
        <p:txBody>
          <a:bodyPr/>
          <a:lstStyle/>
          <a:p>
            <a:r>
              <a:rPr lang="en-US" dirty="0"/>
              <a:t>All existing automation systems only control devices which already have wireless connectivity. </a:t>
            </a:r>
            <a:r>
              <a:rPr lang="en-US" dirty="0" smtClean="0"/>
              <a:t>None of the existing automation systems control </a:t>
            </a:r>
            <a:r>
              <a:rPr lang="en-US" dirty="0"/>
              <a:t>old wired devices who don't have wireless </a:t>
            </a:r>
            <a:r>
              <a:rPr lang="en-US" dirty="0"/>
              <a:t>connectivity</a:t>
            </a:r>
          </a:p>
          <a:p>
            <a:pPr marL="139700" indent="0">
              <a:buNone/>
            </a:pPr>
            <a:endParaRPr lang="en-US" dirty="0"/>
          </a:p>
          <a:p>
            <a:r>
              <a:rPr lang="en-US" dirty="0"/>
              <a:t>Many home automation systems are not cross-platform. They are tightly coupled to a specific operating system (like Android, iOS</a:t>
            </a:r>
            <a:r>
              <a:rPr lang="en-US" dirty="0"/>
              <a:t>)</a:t>
            </a:r>
          </a:p>
          <a:p>
            <a:pPr marL="139700" indent="0">
              <a:buNone/>
            </a:pPr>
            <a:endParaRPr lang="en-US" dirty="0"/>
          </a:p>
          <a:p>
            <a:r>
              <a:rPr lang="en-US" dirty="0"/>
              <a:t>Existing Home automation systems support a specific set of devices</a:t>
            </a:r>
            <a:r>
              <a:rPr lang="en-US" dirty="0" smtClean="0"/>
              <a:t>. Configuring </a:t>
            </a:r>
            <a:r>
              <a:rPr lang="en-US" dirty="0"/>
              <a:t>the system to control a newer device is a complex </a:t>
            </a:r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BE82EC7-D7F0-FA47-97ED-0B1B4015B2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60934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2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850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9E960D1-4FED-284B-8153-25F72FE02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2500" y="490828"/>
            <a:ext cx="4699000" cy="2667000"/>
          </a:xfrm>
          <a:prstGeom prst="rect">
            <a:avLst/>
          </a:prstGeom>
        </p:spPr>
      </p:pic>
      <p:sp>
        <p:nvSpPr>
          <p:cNvPr id="373" name="Google Shape;373;p16"/>
          <p:cNvSpPr txBox="1">
            <a:spLocks noGrp="1"/>
          </p:cNvSpPr>
          <p:nvPr>
            <p:ph type="body" idx="1"/>
          </p:nvPr>
        </p:nvSpPr>
        <p:spPr>
          <a:xfrm>
            <a:off x="2099850" y="3225184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>
              <a:buNone/>
            </a:pPr>
            <a:r>
              <a:rPr lang="en-US" sz="1600" b="1" dirty="0"/>
              <a:t>Raspberry Pi (RPi2)</a:t>
            </a:r>
          </a:p>
          <a:p>
            <a:r>
              <a:rPr lang="en-US" dirty="0" smtClean="0"/>
              <a:t>Connected </a:t>
            </a:r>
            <a:r>
              <a:rPr lang="en-US" dirty="0"/>
              <a:t>to </a:t>
            </a:r>
            <a:r>
              <a:rPr lang="en-US" dirty="0" err="1"/>
              <a:t>NodeMCU</a:t>
            </a:r>
            <a:endParaRPr lang="en-US" dirty="0"/>
          </a:p>
          <a:p>
            <a:r>
              <a:rPr lang="en-US" dirty="0"/>
              <a:t>Receives request from </a:t>
            </a:r>
            <a:r>
              <a:rPr lang="en-US" dirty="0" err="1"/>
              <a:t>NodeMCU</a:t>
            </a:r>
            <a:r>
              <a:rPr lang="en-US" dirty="0"/>
              <a:t>. It processes the request and takes necessary action (</a:t>
            </a:r>
            <a:r>
              <a:rPr lang="en-US" dirty="0" err="1"/>
              <a:t>E.g</a:t>
            </a:r>
            <a:r>
              <a:rPr lang="en-US" dirty="0"/>
              <a:t> turning LED ON/OFF)</a:t>
            </a:r>
            <a:endParaRPr dirty="0"/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461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8"/>
          <p:cNvSpPr txBox="1">
            <a:spLocks noGrp="1"/>
          </p:cNvSpPr>
          <p:nvPr>
            <p:ph type="body" idx="1"/>
          </p:nvPr>
        </p:nvSpPr>
        <p:spPr>
          <a:xfrm>
            <a:off x="1734000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600" dirty="0" err="1"/>
              <a:t>NodeMCU</a:t>
            </a:r>
            <a:endParaRPr lang="en-US" dirty="0"/>
          </a:p>
          <a:p>
            <a:pPr marL="285750" indent="-285750"/>
            <a:r>
              <a:rPr lang="en-US" dirty="0"/>
              <a:t>Provides wireless connectivity</a:t>
            </a:r>
          </a:p>
          <a:p>
            <a:pPr marL="285750" indent="-285750"/>
            <a:r>
              <a:rPr lang="en-US" dirty="0"/>
              <a:t>Takes data from Raspberry Pi </a:t>
            </a:r>
            <a:r>
              <a:rPr lang="en-US" dirty="0" smtClean="0"/>
              <a:t>and controls sensors </a:t>
            </a:r>
            <a:r>
              <a:rPr lang="en-US" dirty="0"/>
              <a:t>(</a:t>
            </a:r>
            <a:r>
              <a:rPr lang="en-US" dirty="0" err="1"/>
              <a:t>E.g</a:t>
            </a:r>
            <a:r>
              <a:rPr lang="en-US" dirty="0"/>
              <a:t> </a:t>
            </a:r>
            <a:r>
              <a:rPr lang="en-US" dirty="0" err="1"/>
              <a:t>Neopixel</a:t>
            </a:r>
            <a:r>
              <a:rPr lang="en-US" dirty="0"/>
              <a:t> LED)</a:t>
            </a:r>
          </a:p>
          <a:p>
            <a:pPr marL="285750" indent="-285750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9B914E7-FBAE-3D44-A52D-120686841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406" y="787179"/>
            <a:ext cx="2511201" cy="15643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D96EAA2-6768-EA4A-90F9-64D3F556F6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546" y="196102"/>
            <a:ext cx="2201573" cy="2201573"/>
          </a:xfrm>
          <a:prstGeom prst="rect">
            <a:avLst/>
          </a:prstGeom>
        </p:spPr>
      </p:pic>
      <p:sp>
        <p:nvSpPr>
          <p:cNvPr id="400" name="Google Shape;400;p18"/>
          <p:cNvSpPr txBox="1">
            <a:spLocks noGrp="1"/>
          </p:cNvSpPr>
          <p:nvPr>
            <p:ph type="body" idx="2"/>
          </p:nvPr>
        </p:nvSpPr>
        <p:spPr>
          <a:xfrm>
            <a:off x="4562088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600" dirty="0" err="1"/>
              <a:t>NeoPixel</a:t>
            </a:r>
            <a:r>
              <a:rPr lang="en-US" sz="1600" dirty="0"/>
              <a:t> LEDs</a:t>
            </a:r>
          </a:p>
          <a:p>
            <a:pPr marL="285750" indent="-285750"/>
            <a:r>
              <a:rPr lang="en-US" dirty="0"/>
              <a:t>Digital LEDs compatible with Raspberry Pi</a:t>
            </a:r>
          </a:p>
          <a:p>
            <a:pPr marL="285750" indent="-285750"/>
            <a:r>
              <a:rPr lang="en-US" dirty="0"/>
              <a:t>Will be connected to </a:t>
            </a:r>
            <a:r>
              <a:rPr lang="en-US" dirty="0" err="1"/>
              <a:t>NodeMCU</a:t>
            </a:r>
            <a:r>
              <a:rPr lang="en-US" dirty="0"/>
              <a:t> via wire connectors</a:t>
            </a:r>
          </a:p>
          <a:p>
            <a:pPr marL="285750" indent="-285750"/>
            <a:r>
              <a:rPr lang="en-US" dirty="0"/>
              <a:t>Will receive a command from the </a:t>
            </a:r>
            <a:r>
              <a:rPr lang="en-US" dirty="0" err="1"/>
              <a:t>NodeMCU</a:t>
            </a:r>
            <a:r>
              <a:rPr lang="en-US" dirty="0"/>
              <a:t> and it will change its states as per commands</a:t>
            </a:r>
            <a:endParaRPr dirty="0"/>
          </a:p>
        </p:txBody>
      </p:sp>
      <p:sp>
        <p:nvSpPr>
          <p:cNvPr id="401" name="Google Shape;401;p18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</a:t>
            </a:r>
            <a:endParaRPr dirty="0"/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3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122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</TotalTime>
  <Words>409</Words>
  <Application>Microsoft Office PowerPoint</Application>
  <PresentationFormat>On-screen Show (16:9)</PresentationFormat>
  <Paragraphs>78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Muli</vt:lpstr>
      <vt:lpstr>Nixie One</vt:lpstr>
      <vt:lpstr>Wingdings</vt:lpstr>
      <vt:lpstr>Arial</vt:lpstr>
      <vt:lpstr>Helvetica Neue</vt:lpstr>
      <vt:lpstr>Georgia</vt:lpstr>
      <vt:lpstr>Imogen template</vt:lpstr>
      <vt:lpstr>VOICE HOME AUTOMATION</vt:lpstr>
      <vt:lpstr>Hello!</vt:lpstr>
      <vt:lpstr>Agenda</vt:lpstr>
      <vt:lpstr>Target problem</vt:lpstr>
      <vt:lpstr>PowerPoint Presentation</vt:lpstr>
      <vt:lpstr>Hardware</vt:lpstr>
      <vt:lpstr>PowerPoint Presentation</vt:lpstr>
      <vt:lpstr>PowerPoint Presentation</vt:lpstr>
      <vt:lpstr>Software</vt:lpstr>
      <vt:lpstr>PowerPoint Presentation</vt:lpstr>
      <vt:lpstr>System Architecture</vt:lpstr>
      <vt:lpstr>PowerPoint Presentation</vt:lpstr>
      <vt:lpstr>Programming Environment &amp; Software Library Tools</vt:lpstr>
      <vt:lpstr>PowerPoint Presentation</vt:lpstr>
      <vt:lpstr>Challenges</vt:lpstr>
      <vt:lpstr>PowerPoint Presentation</vt:lpstr>
      <vt:lpstr>  Scope For Improvement</vt:lpstr>
      <vt:lpstr>PowerPoint Presentation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Akash</cp:lastModifiedBy>
  <cp:revision>85</cp:revision>
  <dcterms:modified xsi:type="dcterms:W3CDTF">2019-12-05T20:39:51Z</dcterms:modified>
</cp:coreProperties>
</file>